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sldIdLst>
    <p:sldId id="324" r:id="rId2"/>
    <p:sldId id="411" r:id="rId3"/>
    <p:sldId id="413" r:id="rId4"/>
    <p:sldId id="412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2" r:id="rId13"/>
    <p:sldId id="423" r:id="rId14"/>
    <p:sldId id="424" r:id="rId15"/>
    <p:sldId id="425" r:id="rId16"/>
    <p:sldId id="430" r:id="rId17"/>
    <p:sldId id="428" r:id="rId18"/>
    <p:sldId id="429" r:id="rId19"/>
    <p:sldId id="256" r:id="rId20"/>
    <p:sldId id="434" r:id="rId21"/>
    <p:sldId id="431" r:id="rId22"/>
    <p:sldId id="432" r:id="rId23"/>
    <p:sldId id="43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 autoAdjust="0"/>
    <p:restoredTop sz="88810" autoAdjust="0"/>
  </p:normalViewPr>
  <p:slideViewPr>
    <p:cSldViewPr>
      <p:cViewPr varScale="1">
        <p:scale>
          <a:sx n="62" d="100"/>
          <a:sy n="62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97A70E-9FAE-454D-B2B0-6791C60C2BCD}" type="datetimeFigureOut">
              <a:rPr lang="en-US"/>
              <a:pPr>
                <a:defRPr/>
              </a:pPr>
              <a:t>4/25/2017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A4E724-0694-45CC-A52B-FD50F9C7CE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502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DE464-F5D3-40A0-91D6-57FF70126061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AA00-8B2E-4FB7-A540-24670F74B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18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82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14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98504-4CA0-40C4-B46A-72C49DAF6596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921A4-8386-41A9-8282-5AD1D915D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6C40C-F27F-49CF-B0C1-A49D4E836E23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C9A1D-7F7E-4607-AA88-35CA8FDC67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4676B-543C-4C5C-B3DF-DBA01A1E35F1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AEE3C-C73B-4752-B34C-173BDB486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4B353-8D92-4B88-B672-4341F4C6B1A1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15AC2-7052-4B14-B87E-E7EE463C53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C5EC1-8BE8-4163-9DF6-38680A6CBF13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B756F-8873-417B-A097-6B7B1367D8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12FB0-70A2-48EB-952E-E20385A4EF84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9AD6-BA49-4676-80B1-016AD53212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7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D06FC-7490-4F2D-8CFB-8E7F3DFE0947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87A-8449-4A7A-B5E4-D0FE1A1AE4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1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93425-C458-481F-9C83-16A55929AB5B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C8DAF-B5FB-4591-9D32-4B21EDDEE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4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C3DAB5-5288-4A3B-8799-6B159B32C4DC}" type="datetimeFigureOut">
              <a:rPr lang="en-US" smtClean="0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286C19C-D4AB-4C55-B7F9-AAD76AA63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9512" y="2412327"/>
            <a:ext cx="7545861" cy="1646302"/>
          </a:xfrm>
        </p:spPr>
        <p:txBody>
          <a:bodyPr/>
          <a:lstStyle/>
          <a:p>
            <a:r>
              <a:rPr lang="sv-SE" dirty="0" err="1" smtClean="0"/>
              <a:t>SFOGs</a:t>
            </a:r>
            <a:r>
              <a:rPr lang="sv-SE" dirty="0"/>
              <a:t> </a:t>
            </a:r>
            <a:r>
              <a:rPr lang="sv-SE" dirty="0" smtClean="0"/>
              <a:t>nya kursprogram för ST-läkare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961685" cy="1106358"/>
          </a:xfrm>
        </p:spPr>
        <p:txBody>
          <a:bodyPr/>
          <a:lstStyle/>
          <a:p>
            <a:r>
              <a:rPr lang="sv-SE" dirty="0" smtClean="0"/>
              <a:t>Symposium OGU-dagarna Helsingborg 24-25 april 2017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fungerar det nya kursprogrammet?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Automatisk antagning minst 1 kurs/termin för OGU/SFOG-medlemmar</a:t>
            </a:r>
          </a:p>
          <a:p>
            <a:r>
              <a:rPr lang="sv-SE" dirty="0"/>
              <a:t>Register hos </a:t>
            </a:r>
            <a:r>
              <a:rPr lang="sv-SE" dirty="0" err="1"/>
              <a:t>SFOGs</a:t>
            </a:r>
            <a:r>
              <a:rPr lang="sv-SE" dirty="0"/>
              <a:t> kansli på vilka kurser ST-läkare har gått/har kvar</a:t>
            </a:r>
          </a:p>
          <a:p>
            <a:r>
              <a:rPr lang="sv-SE" dirty="0"/>
              <a:t>Befintliga ST-läkare fasas in i det nya systemet</a:t>
            </a:r>
          </a:p>
          <a:p>
            <a:r>
              <a:rPr lang="sv-SE" dirty="0"/>
              <a:t>Ytterst helt beroende av kontakten mellan kansliet </a:t>
            </a:r>
            <a:r>
              <a:rPr lang="sv-SE" dirty="0" smtClean="0"/>
              <a:t>och studierektorerna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30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finns 11 kurser i </a:t>
            </a:r>
            <a:r>
              <a:rPr lang="sv-SE" dirty="0" err="1"/>
              <a:t>SFOGs</a:t>
            </a:r>
            <a:r>
              <a:rPr lang="sv-SE" dirty="0"/>
              <a:t> ST-kursprogram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Tidigt</a:t>
            </a:r>
          </a:p>
          <a:p>
            <a:pPr lvl="1"/>
            <a:r>
              <a:rPr lang="sv-SE" dirty="0"/>
              <a:t>Jourförberedande obstetrik och gynekologi</a:t>
            </a:r>
          </a:p>
          <a:p>
            <a:pPr lvl="1"/>
            <a:r>
              <a:rPr lang="sv-SE" dirty="0"/>
              <a:t>Antikonception, abort och missfall</a:t>
            </a:r>
          </a:p>
          <a:p>
            <a:r>
              <a:rPr lang="sv-SE" dirty="0"/>
              <a:t>Mitten</a:t>
            </a:r>
          </a:p>
          <a:p>
            <a:pPr lvl="1"/>
            <a:r>
              <a:rPr lang="sv-SE" dirty="0"/>
              <a:t>Fosterövervakning</a:t>
            </a:r>
          </a:p>
          <a:p>
            <a:pPr lvl="1"/>
            <a:r>
              <a:rPr lang="sv-SE" dirty="0"/>
              <a:t>Ultraljud</a:t>
            </a:r>
          </a:p>
          <a:p>
            <a:pPr lvl="1"/>
            <a:r>
              <a:rPr lang="sv-SE" dirty="0"/>
              <a:t>Kirurgisk teknik för blivande gynekologer</a:t>
            </a:r>
          </a:p>
          <a:p>
            <a:pPr lvl="1"/>
            <a:r>
              <a:rPr lang="sv-SE" dirty="0"/>
              <a:t>Komplicerad graviditet</a:t>
            </a:r>
          </a:p>
          <a:p>
            <a:pPr lvl="1"/>
            <a:r>
              <a:rPr lang="sv-SE" dirty="0"/>
              <a:t>Vulvasjukdomar och STI</a:t>
            </a:r>
          </a:p>
          <a:p>
            <a:r>
              <a:rPr lang="sv-SE" dirty="0"/>
              <a:t>Sent</a:t>
            </a:r>
          </a:p>
          <a:p>
            <a:pPr lvl="1"/>
            <a:r>
              <a:rPr lang="sv-SE" dirty="0"/>
              <a:t>Gynekologisk cancer inklusive screening (mitten-sent)</a:t>
            </a:r>
          </a:p>
          <a:p>
            <a:pPr lvl="1"/>
            <a:r>
              <a:rPr lang="sv-SE" dirty="0"/>
              <a:t>Bäckenbotten</a:t>
            </a:r>
          </a:p>
          <a:p>
            <a:pPr lvl="1"/>
            <a:r>
              <a:rPr lang="sv-SE" dirty="0"/>
              <a:t>Psykosocial obstetrik och gynekologi inklusive sexologi</a:t>
            </a:r>
          </a:p>
          <a:p>
            <a:pPr lvl="1"/>
            <a:r>
              <a:rPr lang="sv-SE" dirty="0"/>
              <a:t>Reproduktionsendokrinologi och infertilitet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15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kursämnen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Läkaren som medarbetare och ledare</a:t>
            </a:r>
          </a:p>
          <a:p>
            <a:r>
              <a:rPr lang="sv-SE" dirty="0"/>
              <a:t>Läkarens roll och ansvar i sjukvårdsorganisationen</a:t>
            </a:r>
          </a:p>
          <a:p>
            <a:r>
              <a:rPr lang="sv-SE" dirty="0"/>
              <a:t>Medicinsk vetenskap</a:t>
            </a:r>
          </a:p>
          <a:p>
            <a:r>
              <a:rPr lang="sv-SE" dirty="0"/>
              <a:t>Pedagogik</a:t>
            </a:r>
          </a:p>
          <a:p>
            <a:endParaRPr lang="sv-SE" dirty="0"/>
          </a:p>
          <a:p>
            <a:r>
              <a:rPr lang="sv-SE" dirty="0"/>
              <a:t>Dessa ges ofta regionalt för ST-läkare från blandade specialiteter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50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Kursutvärderingar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Utvärderingarna viktiga </a:t>
            </a:r>
            <a:r>
              <a:rPr lang="sv-SE" dirty="0"/>
              <a:t>för att säkra kvaliteten!</a:t>
            </a:r>
          </a:p>
          <a:p>
            <a:r>
              <a:rPr lang="sv-SE" dirty="0"/>
              <a:t>Om </a:t>
            </a:r>
            <a:r>
              <a:rPr lang="sv-SE" dirty="0" err="1"/>
              <a:t>svarfrekvensen</a:t>
            </a:r>
            <a:r>
              <a:rPr lang="sv-SE" dirty="0"/>
              <a:t> ligger på ca 30-50% blir de obrukbara</a:t>
            </a:r>
          </a:p>
          <a:p>
            <a:r>
              <a:rPr lang="sv-SE" dirty="0"/>
              <a:t>De sköts elektroniskt via kansliet och kommer på era mailadresser</a:t>
            </a:r>
          </a:p>
          <a:p>
            <a:r>
              <a:rPr lang="sv-SE" dirty="0"/>
              <a:t>OGU kommer att jobba stenhårt framöver för att kurserna ska hålla en jämn och god kvalitet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62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Utdrag ur handlingsplan för ST-kursprogrammet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Motverka att kurser krockar (max 2-3 kurser per vecka) nästa år</a:t>
            </a:r>
          </a:p>
          <a:p>
            <a:r>
              <a:rPr lang="sv-SE" dirty="0"/>
              <a:t>Se över kursavgifterna till nästa år</a:t>
            </a:r>
          </a:p>
          <a:p>
            <a:r>
              <a:rPr lang="sv-SE" dirty="0"/>
              <a:t>Antagningsbesked skall komma sen vår/tidig sommar för nästföljande vårs kurser och i feb/mars för höstens kurser</a:t>
            </a:r>
          </a:p>
          <a:p>
            <a:r>
              <a:rPr lang="sv-SE" dirty="0"/>
              <a:t>Kommer att finnas deadline för anmälan när man fått sitt antagningsbesked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 tycker ni? Erfarenheter? Förslag?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99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ST-tentan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Frivillig</a:t>
            </a:r>
          </a:p>
          <a:p>
            <a:r>
              <a:rPr lang="sv-SE" dirty="0" smtClean="0"/>
              <a:t>Anordnas årligen av Utbildningsnämnden</a:t>
            </a:r>
          </a:p>
          <a:p>
            <a:r>
              <a:rPr lang="sv-SE" dirty="0" smtClean="0"/>
              <a:t>Tre dagar</a:t>
            </a:r>
          </a:p>
          <a:p>
            <a:pPr lvl="1"/>
            <a:r>
              <a:rPr lang="sv-SE" dirty="0"/>
              <a:t>Skriftlig </a:t>
            </a:r>
          </a:p>
          <a:p>
            <a:pPr lvl="1"/>
            <a:r>
              <a:rPr lang="sv-SE" dirty="0"/>
              <a:t>Praktisk/muntlig (OSCE-prov)</a:t>
            </a:r>
          </a:p>
          <a:p>
            <a:pPr lvl="1"/>
            <a:r>
              <a:rPr lang="sv-SE" dirty="0"/>
              <a:t>Presentation och opponering på </a:t>
            </a:r>
            <a:r>
              <a:rPr lang="sv-SE" dirty="0" smtClean="0"/>
              <a:t>ST-arbetet</a:t>
            </a:r>
          </a:p>
          <a:p>
            <a:r>
              <a:rPr lang="sv-SE" dirty="0" smtClean="0"/>
              <a:t>Följer målbeskrivningen</a:t>
            </a:r>
          </a:p>
        </p:txBody>
      </p:sp>
    </p:spTree>
    <p:extLst>
      <p:ext uri="{BB962C8B-B14F-4D97-AF65-F5344CB8AC3E}">
        <p14:creationId xmlns:p14="http://schemas.microsoft.com/office/powerpoint/2010/main" val="8989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ST-arbetet inför ST-tentan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Följ </a:t>
            </a:r>
            <a:r>
              <a:rPr lang="sv-SE" dirty="0"/>
              <a:t>riktlinjer för ST-arbetet för att slippa </a:t>
            </a:r>
            <a:r>
              <a:rPr lang="sv-SE" dirty="0" smtClean="0"/>
              <a:t>komplettera</a:t>
            </a:r>
          </a:p>
          <a:p>
            <a:r>
              <a:rPr lang="sv-SE" dirty="0" smtClean="0"/>
              <a:t>Finns </a:t>
            </a:r>
            <a:r>
              <a:rPr lang="sv-SE" dirty="0" smtClean="0"/>
              <a:t>på </a:t>
            </a:r>
            <a:r>
              <a:rPr lang="sv-SE" dirty="0" smtClean="0"/>
              <a:t>SFOG.se</a:t>
            </a:r>
          </a:p>
          <a:p>
            <a:r>
              <a:rPr lang="sv-SE" dirty="0"/>
              <a:t>Tänk på formen (</a:t>
            </a:r>
            <a:r>
              <a:rPr lang="sv-SE" dirty="0" err="1"/>
              <a:t>IMRaD</a:t>
            </a:r>
            <a:r>
              <a:rPr lang="sv-SE" dirty="0" smtClean="0"/>
              <a:t>)</a:t>
            </a:r>
            <a:endParaRPr lang="sv-SE" dirty="0"/>
          </a:p>
          <a:p>
            <a:r>
              <a:rPr lang="sv-SE" dirty="0" smtClean="0"/>
              <a:t>Prövoperiod på 2 år där vetenskapligt arbete från annan specialitet kan godkännas, ska vara gjort under ST, ej äldre än 8 år</a:t>
            </a:r>
          </a:p>
          <a:p>
            <a:r>
              <a:rPr lang="sv-SE" dirty="0" smtClean="0"/>
              <a:t>Vid </a:t>
            </a:r>
            <a:r>
              <a:rPr lang="sv-SE" dirty="0"/>
              <a:t>tveksamhet, be Utbildningsnämnden att förhandsgranska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1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viktigt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Handledaren MÅSTE ha svensk läkarlegitimation, annars godkänner inte Socialstyrelsen när man ansöker om specialistbevis</a:t>
            </a:r>
          </a:p>
          <a:p>
            <a:r>
              <a:rPr lang="sv-SE" dirty="0"/>
              <a:t>Meddela </a:t>
            </a:r>
            <a:r>
              <a:rPr lang="sv-SE" dirty="0" err="1"/>
              <a:t>SFOGs</a:t>
            </a:r>
            <a:r>
              <a:rPr lang="sv-SE" dirty="0"/>
              <a:t> kansli så snart som möjligt om och när du planerar ett längre uppehåll, tex föräldraledighet</a:t>
            </a:r>
          </a:p>
          <a:p>
            <a:r>
              <a:rPr lang="sv-SE" dirty="0" smtClean="0"/>
              <a:t>Tycker du att du kommer med på kurser i fel ordning, ta kontakt med kansliet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22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40960" y="692696"/>
            <a:ext cx="8229600" cy="92211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Tack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uppmärksamheten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ruta 2"/>
          <p:cNvSpPr txBox="1"/>
          <p:nvPr/>
        </p:nvSpPr>
        <p:spPr>
          <a:xfrm>
            <a:off x="2483768" y="56719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Nöt från Coco de mer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40768"/>
            <a:ext cx="648072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aktörer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Socialstyrelsen</a:t>
            </a:r>
          </a:p>
          <a:p>
            <a:r>
              <a:rPr lang="sv-SE" b="1" dirty="0" smtClean="0"/>
              <a:t>Vårdgivaren/arbetsgivaren</a:t>
            </a:r>
          </a:p>
          <a:p>
            <a:r>
              <a:rPr lang="sv-SE" b="1" dirty="0" smtClean="0"/>
              <a:t>Läkarförbundet</a:t>
            </a:r>
            <a:r>
              <a:rPr lang="sv-SE" dirty="0" smtClean="0"/>
              <a:t> – fackförbund</a:t>
            </a:r>
          </a:p>
          <a:p>
            <a:r>
              <a:rPr lang="sv-SE" b="1" dirty="0" smtClean="0"/>
              <a:t>Svenska Läkaresällskapet </a:t>
            </a:r>
            <a:r>
              <a:rPr lang="sv-SE" dirty="0" smtClean="0"/>
              <a:t>– oberoende vetenskaplig och professionell organisation, ideell, politiskt och fackligt obunden</a:t>
            </a:r>
          </a:p>
          <a:p>
            <a:r>
              <a:rPr lang="sv-SE" b="1" dirty="0" smtClean="0"/>
              <a:t>SFOG</a:t>
            </a:r>
            <a:r>
              <a:rPr lang="sv-SE" dirty="0" smtClean="0"/>
              <a:t> utgör sektionen för Obstetrik och Gynekologi inom SLS och är en specialitetsförening inom Sveriges Läkarförbund. SFOG har flertal arbetsgrupper (ARG)</a:t>
            </a:r>
          </a:p>
          <a:p>
            <a:r>
              <a:rPr lang="sv-SE" b="1" dirty="0" smtClean="0"/>
              <a:t>OGU</a:t>
            </a:r>
            <a:r>
              <a:rPr lang="sv-SE" dirty="0" smtClean="0"/>
              <a:t> är en intresseförening inom SFOG för underläkare, ST-läkare och nyblivna specialister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9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är samma sak med journaler…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500" b="1" dirty="0"/>
              <a:t>Provtagning: </a:t>
            </a:r>
            <a:r>
              <a:rPr lang="sv-SE" sz="1500" dirty="0"/>
              <a:t>Urinsticka 4+leu nitrit </a:t>
            </a:r>
            <a:r>
              <a:rPr lang="sv-SE" sz="1500" dirty="0" err="1"/>
              <a:t>pos</a:t>
            </a:r>
            <a:endParaRPr lang="sv-SE" sz="1500" b="1" dirty="0"/>
          </a:p>
          <a:p>
            <a:pPr marL="0" indent="0">
              <a:buNone/>
            </a:pPr>
            <a:r>
              <a:rPr lang="sv-SE" sz="1500" b="1" dirty="0"/>
              <a:t>Status:</a:t>
            </a:r>
          </a:p>
          <a:p>
            <a:pPr marL="0" indent="0">
              <a:buNone/>
            </a:pPr>
            <a:r>
              <a:rPr lang="sv-SE" sz="1500" dirty="0"/>
              <a:t>Buk: Mjuk och oöm.</a:t>
            </a:r>
          </a:p>
          <a:p>
            <a:pPr marL="0" indent="0">
              <a:buNone/>
            </a:pPr>
            <a:r>
              <a:rPr lang="sv-SE" sz="1500" dirty="0"/>
              <a:t>AT: Gott och opåverkat. Åt croissant med jordgubbsmarmelad till frukost.</a:t>
            </a:r>
          </a:p>
          <a:p>
            <a:pPr marL="0" indent="0">
              <a:buNone/>
            </a:pPr>
            <a:r>
              <a:rPr lang="sv-SE" sz="1500" dirty="0"/>
              <a:t>Gynekologiskt: </a:t>
            </a:r>
            <a:r>
              <a:rPr lang="sv-SE" sz="1500" dirty="0" err="1"/>
              <a:t>Ua</a:t>
            </a:r>
            <a:r>
              <a:rPr lang="sv-SE" sz="1500" dirty="0"/>
              <a:t>.</a:t>
            </a:r>
          </a:p>
          <a:p>
            <a:pPr marL="0" indent="0">
              <a:buNone/>
            </a:pPr>
            <a:r>
              <a:rPr lang="sv-SE" sz="1500" b="1" dirty="0"/>
              <a:t>Aktuellt: </a:t>
            </a:r>
            <a:r>
              <a:rPr lang="sv-SE" sz="1500" dirty="0"/>
              <a:t>Söker </a:t>
            </a:r>
            <a:r>
              <a:rPr lang="sv-SE" sz="1500" dirty="0" err="1"/>
              <a:t>pga</a:t>
            </a:r>
            <a:r>
              <a:rPr lang="sv-SE" sz="1500" dirty="0"/>
              <a:t> </a:t>
            </a:r>
            <a:r>
              <a:rPr lang="sv-SE" sz="1500" dirty="0" err="1"/>
              <a:t>miktionssveda</a:t>
            </a:r>
            <a:r>
              <a:rPr lang="sv-SE" sz="1500" dirty="0"/>
              <a:t> sedan två dygn. </a:t>
            </a:r>
          </a:p>
          <a:p>
            <a:pPr marL="0" indent="0">
              <a:buNone/>
            </a:pPr>
            <a:r>
              <a:rPr lang="sv-SE" sz="1500" b="1" dirty="0"/>
              <a:t>Tidigare/nuvarande sjukdomar. </a:t>
            </a:r>
            <a:r>
              <a:rPr lang="sv-SE" sz="1500" dirty="0"/>
              <a:t>Astma och pollenallergi. Har kontinuerlig smärta i nedre delen av buken.</a:t>
            </a:r>
          </a:p>
          <a:p>
            <a:pPr marL="0" indent="0">
              <a:buNone/>
            </a:pPr>
            <a:r>
              <a:rPr lang="sv-SE" sz="1500" b="1" dirty="0"/>
              <a:t>Bedömning/åtgärd:</a:t>
            </a:r>
            <a:r>
              <a:rPr lang="sv-SE" sz="1500" dirty="0"/>
              <a:t> Akut cystit. Får recept på </a:t>
            </a:r>
            <a:r>
              <a:rPr lang="sv-SE" sz="1500" dirty="0" err="1"/>
              <a:t>Selexid</a:t>
            </a:r>
            <a:r>
              <a:rPr lang="sv-SE" sz="1500" dirty="0"/>
              <a:t>.</a:t>
            </a:r>
            <a:endParaRPr lang="sv-SE" sz="1500" b="1" dirty="0"/>
          </a:p>
          <a:p>
            <a:pPr marL="0" indent="0">
              <a:buNone/>
            </a:pPr>
            <a:r>
              <a:rPr lang="sv-SE" sz="1500" b="1" dirty="0"/>
              <a:t>Kontaktorsak: </a:t>
            </a:r>
            <a:r>
              <a:rPr lang="sv-SE" sz="1500" dirty="0"/>
              <a:t>Buksmärta.</a:t>
            </a:r>
          </a:p>
          <a:p>
            <a:pPr marL="0" indent="0">
              <a:buNone/>
            </a:pPr>
            <a:endParaRPr lang="sv-SE" sz="1500" b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Kurserna </a:t>
            </a:r>
            <a:r>
              <a:rPr lang="sv-SE" dirty="0" smtClean="0"/>
              <a:t>svarar mot delmål i målbeskrivningen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Medicinsk kompetens</a:t>
            </a:r>
          </a:p>
          <a:p>
            <a:pPr lvl="1"/>
            <a:r>
              <a:rPr lang="sv-SE" dirty="0" smtClean="0"/>
              <a:t>Delmål 1 normal graviditet, förlossning, </a:t>
            </a:r>
            <a:r>
              <a:rPr lang="sv-SE" dirty="0" err="1" smtClean="0"/>
              <a:t>puerperium</a:t>
            </a:r>
            <a:endParaRPr lang="sv-SE" dirty="0" smtClean="0"/>
          </a:p>
          <a:p>
            <a:pPr lvl="1"/>
            <a:r>
              <a:rPr lang="sv-SE" dirty="0" smtClean="0"/>
              <a:t>Delmål 2 komplicerad graviditet</a:t>
            </a:r>
          </a:p>
          <a:p>
            <a:pPr lvl="1"/>
            <a:r>
              <a:rPr lang="sv-SE" dirty="0" smtClean="0"/>
              <a:t>Delmål 3 komplicerad förlossning och </a:t>
            </a:r>
            <a:r>
              <a:rPr lang="sv-SE" dirty="0" err="1" smtClean="0"/>
              <a:t>asfyktiska</a:t>
            </a:r>
            <a:r>
              <a:rPr lang="sv-SE" dirty="0" smtClean="0"/>
              <a:t> barn</a:t>
            </a:r>
          </a:p>
          <a:p>
            <a:pPr lvl="1"/>
            <a:r>
              <a:rPr lang="sv-SE" dirty="0" smtClean="0"/>
              <a:t>Delmål 4 antikonception och inducerad abort</a:t>
            </a:r>
          </a:p>
          <a:p>
            <a:pPr lvl="1"/>
            <a:r>
              <a:rPr lang="sv-SE" dirty="0" smtClean="0"/>
              <a:t>Delmål 5 basal kirurgisk teknik, pre/post </a:t>
            </a:r>
            <a:r>
              <a:rPr lang="sv-SE" dirty="0" err="1" smtClean="0"/>
              <a:t>op</a:t>
            </a:r>
            <a:r>
              <a:rPr lang="sv-SE" dirty="0" smtClean="0"/>
              <a:t> bedömning och vård</a:t>
            </a:r>
          </a:p>
          <a:p>
            <a:pPr lvl="1"/>
            <a:r>
              <a:rPr lang="sv-SE" dirty="0" smtClean="0"/>
              <a:t>Delmål 6 akuta gynekologiska tillstånd</a:t>
            </a:r>
          </a:p>
        </p:txBody>
      </p:sp>
    </p:spTree>
    <p:extLst>
      <p:ext uri="{BB962C8B-B14F-4D97-AF65-F5344CB8AC3E}">
        <p14:creationId xmlns:p14="http://schemas.microsoft.com/office/powerpoint/2010/main" val="21412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Kurserna svarar mot delmål i </a:t>
            </a:r>
            <a:r>
              <a:rPr lang="sv-SE" dirty="0" smtClean="0"/>
              <a:t>målbeskrivningen forts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/>
              <a:t>Delmål 7 reproduktionsendokrinologi och infertilitet</a:t>
            </a:r>
          </a:p>
          <a:p>
            <a:pPr lvl="1"/>
            <a:r>
              <a:rPr lang="sv-SE" dirty="0"/>
              <a:t>Delmål 8 STI, vulvasjukdomar</a:t>
            </a:r>
          </a:p>
          <a:p>
            <a:pPr lvl="1"/>
            <a:r>
              <a:rPr lang="sv-SE" dirty="0"/>
              <a:t>Delmål 9 benigna tillstånd i bäckenbotten och nedre urinvägar</a:t>
            </a:r>
          </a:p>
          <a:p>
            <a:pPr lvl="1"/>
            <a:r>
              <a:rPr lang="sv-SE" dirty="0"/>
              <a:t>Delmål 10 precancerösa gynekologiska tillstånd och maligna tumörer</a:t>
            </a:r>
          </a:p>
          <a:p>
            <a:pPr lvl="1"/>
            <a:r>
              <a:rPr lang="sv-SE" dirty="0"/>
              <a:t>Delmål 11 benigna gynekologiska tillstånd i vagina, uterus, </a:t>
            </a:r>
            <a:r>
              <a:rPr lang="sv-SE" dirty="0" err="1"/>
              <a:t>adnexa</a:t>
            </a:r>
            <a:endParaRPr lang="sv-SE" dirty="0"/>
          </a:p>
          <a:p>
            <a:pPr lvl="1"/>
            <a:r>
              <a:rPr lang="sv-SE" dirty="0"/>
              <a:t>Delmål 12 psykosocial gynekologi och obstetrik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52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svarar mot andra delmål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Kommunikativ kompetens (delmål 13-15)</a:t>
            </a:r>
          </a:p>
          <a:p>
            <a:r>
              <a:rPr lang="sv-SE" dirty="0" smtClean="0"/>
              <a:t>Ledarskapskompetens (delmål 16-18)</a:t>
            </a:r>
          </a:p>
          <a:p>
            <a:r>
              <a:rPr lang="sv-SE" dirty="0" smtClean="0"/>
              <a:t>Kompetens inom medicinsk vetenskap och kvalitetsarbete (delmål 19-21)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00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regleras ST-utbildningen?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Patientsäkerhetslagen</a:t>
            </a:r>
            <a:r>
              <a:rPr lang="sv-SE" dirty="0" smtClean="0"/>
              <a:t>, europeiska yrkeskvalifikationsdirektivet reglerar specialistkompetens för läkare </a:t>
            </a:r>
          </a:p>
          <a:p>
            <a:r>
              <a:rPr lang="sv-SE" dirty="0" smtClean="0"/>
              <a:t>ST regleras av </a:t>
            </a:r>
            <a:r>
              <a:rPr lang="sv-SE" b="1" dirty="0" smtClean="0"/>
              <a:t>Socialstyrelsens (SoS)</a:t>
            </a:r>
            <a:r>
              <a:rPr lang="sv-SE" dirty="0" smtClean="0"/>
              <a:t> föreskrifter och allmänna råd</a:t>
            </a:r>
          </a:p>
          <a:p>
            <a:r>
              <a:rPr lang="sv-SE" dirty="0" smtClean="0"/>
              <a:t>SoS utformar </a:t>
            </a:r>
            <a:r>
              <a:rPr lang="sv-SE" b="1" dirty="0" smtClean="0"/>
              <a:t>målbeskrivningar</a:t>
            </a:r>
            <a:r>
              <a:rPr lang="sv-SE" dirty="0" smtClean="0"/>
              <a:t> i samråd med specialitetsföreningarna (SFOG)</a:t>
            </a:r>
          </a:p>
          <a:p>
            <a:r>
              <a:rPr lang="sv-SE" dirty="0" smtClean="0"/>
              <a:t>Specialitetsföreningarna tolkar detta, checklistor t.ex. till stöd för studierektorer, handledare, ST-läkare men det är målbeskrivningen som ligger till grund när SoS ska godkänna specialistkompetens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50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Från Socialstyrelsens hemsida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1412776"/>
            <a:ext cx="5833872" cy="504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Nya </a:t>
            </a:r>
            <a:r>
              <a:rPr lang="sv-SE" dirty="0" smtClean="0"/>
              <a:t>föreskrifter </a:t>
            </a:r>
            <a:r>
              <a:rPr lang="sv-SE" dirty="0"/>
              <a:t>från </a:t>
            </a:r>
            <a:r>
              <a:rPr lang="sv-SE" dirty="0" smtClean="0"/>
              <a:t>1/5 </a:t>
            </a:r>
            <a:r>
              <a:rPr lang="sv-SE" dirty="0"/>
              <a:t>2015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 gamla föreskrifterna från 2008 gäller för de som vill i en övergångsperiod fram </a:t>
            </a:r>
            <a:r>
              <a:rPr lang="sv-SE" dirty="0" smtClean="0"/>
              <a:t>till 30/4 2022</a:t>
            </a:r>
            <a:endParaRPr lang="sv-SE" dirty="0"/>
          </a:p>
          <a:p>
            <a:r>
              <a:rPr lang="sv-SE" dirty="0"/>
              <a:t>Alla med legitimation senare </a:t>
            </a:r>
            <a:r>
              <a:rPr lang="sv-SE" dirty="0" smtClean="0"/>
              <a:t>än 1/5 2015 </a:t>
            </a:r>
            <a:r>
              <a:rPr lang="sv-SE" dirty="0"/>
              <a:t>måste göra ST enligt de nya föreskrifterna</a:t>
            </a:r>
          </a:p>
          <a:p>
            <a:r>
              <a:rPr lang="sv-SE" dirty="0"/>
              <a:t>Marginella skillnader för oss som gör ST inom Obstetrik och gynekologi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6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KUST-projektet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Arbetsgrupper tillsatta via Socialstyrelsen för att ta fram kursunderlag för de nya målen</a:t>
            </a:r>
          </a:p>
          <a:p>
            <a:r>
              <a:rPr lang="sv-SE" dirty="0"/>
              <a:t>SFOG var remissinstans</a:t>
            </a:r>
          </a:p>
          <a:p>
            <a:r>
              <a:rPr lang="sv-SE" dirty="0"/>
              <a:t>Ursprungligt mål att även hitta </a:t>
            </a:r>
            <a:r>
              <a:rPr lang="sv-SE" dirty="0" smtClean="0"/>
              <a:t>eventuella </a:t>
            </a:r>
            <a:r>
              <a:rPr lang="sv-SE" dirty="0"/>
              <a:t>beröringspunkter med andra specialiteter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03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Kursämnen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476672"/>
            <a:ext cx="4752528" cy="542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fungerade kurserna förut?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SK-kurser</a:t>
            </a:r>
          </a:p>
          <a:p>
            <a:pPr lvl="1"/>
            <a:r>
              <a:rPr lang="sv-SE" dirty="0"/>
              <a:t>Finansierade av Socialstyrelsen, ingen kursavgift för arbetsgivaren</a:t>
            </a:r>
          </a:p>
          <a:p>
            <a:pPr lvl="1"/>
            <a:r>
              <a:rPr lang="sv-SE" dirty="0"/>
              <a:t>Den som vill hålla en kurs får ansöka om pengar för det</a:t>
            </a:r>
          </a:p>
          <a:p>
            <a:r>
              <a:rPr lang="sv-SE" dirty="0"/>
              <a:t>SFOG-kurser </a:t>
            </a:r>
            <a:endParaRPr lang="sv-SE" dirty="0" smtClean="0"/>
          </a:p>
          <a:p>
            <a:pPr lvl="1"/>
            <a:r>
              <a:rPr lang="sv-SE" dirty="0"/>
              <a:t>O</a:t>
            </a:r>
            <a:r>
              <a:rPr lang="sv-SE" dirty="0" smtClean="0"/>
              <a:t>fta </a:t>
            </a:r>
            <a:r>
              <a:rPr lang="sv-SE" dirty="0"/>
              <a:t>blandade kurser med ST o </a:t>
            </a:r>
            <a:r>
              <a:rPr lang="sv-SE" dirty="0" smtClean="0"/>
              <a:t>specialister</a:t>
            </a:r>
            <a:endParaRPr lang="sv-SE" dirty="0"/>
          </a:p>
          <a:p>
            <a:r>
              <a:rPr lang="sv-SE" dirty="0" smtClean="0"/>
              <a:t>Problem var</a:t>
            </a:r>
          </a:p>
          <a:p>
            <a:pPr lvl="1"/>
            <a:r>
              <a:rPr lang="sv-SE" dirty="0" smtClean="0"/>
              <a:t>Osäker </a:t>
            </a:r>
            <a:r>
              <a:rPr lang="sv-SE" dirty="0"/>
              <a:t>tillgång på kurser</a:t>
            </a:r>
          </a:p>
          <a:p>
            <a:pPr lvl="1"/>
            <a:r>
              <a:rPr lang="sv-SE" dirty="0"/>
              <a:t>Svårt att komma med på populära kurser</a:t>
            </a:r>
          </a:p>
          <a:p>
            <a:pPr lvl="1"/>
            <a:r>
              <a:rPr lang="sv-SE" dirty="0"/>
              <a:t>Man får gå kursen för tidigt/för sent under ST</a:t>
            </a:r>
          </a:p>
          <a:p>
            <a:pPr lvl="1"/>
            <a:r>
              <a:rPr lang="sv-SE" dirty="0"/>
              <a:t>Inga renodlade fortbildningskurser för specialister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41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nya ST-kursprogrammet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Stort ideellt engagemang från SFOG </a:t>
            </a:r>
          </a:p>
          <a:p>
            <a:pPr lvl="1"/>
            <a:r>
              <a:rPr lang="sv-SE" dirty="0"/>
              <a:t>Utbildningsnämnden</a:t>
            </a:r>
          </a:p>
          <a:p>
            <a:pPr lvl="1"/>
            <a:r>
              <a:rPr lang="sv-SE" dirty="0"/>
              <a:t>AR-grupperna</a:t>
            </a:r>
          </a:p>
          <a:p>
            <a:pPr lvl="1"/>
            <a:r>
              <a:rPr lang="sv-SE" dirty="0"/>
              <a:t>OGU</a:t>
            </a:r>
          </a:p>
          <a:p>
            <a:r>
              <a:rPr lang="sv-SE" dirty="0"/>
              <a:t>Säkra tillgång på kurser i rätt ordning för alla ST-läkare</a:t>
            </a:r>
          </a:p>
          <a:p>
            <a:r>
              <a:rPr lang="sv-SE" dirty="0" smtClean="0"/>
              <a:t>SFOG </a:t>
            </a:r>
            <a:r>
              <a:rPr lang="sv-SE" dirty="0"/>
              <a:t>Fortbildningskurser för specialister</a:t>
            </a:r>
          </a:p>
          <a:p>
            <a:r>
              <a:rPr lang="sv-SE" dirty="0"/>
              <a:t>En ytterligare kanslist på </a:t>
            </a:r>
            <a:r>
              <a:rPr lang="sv-SE" dirty="0" err="1"/>
              <a:t>SFOGs</a:t>
            </a:r>
            <a:r>
              <a:rPr lang="sv-SE" dirty="0"/>
              <a:t> kansli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65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6799</TotalTime>
  <Words>852</Words>
  <Application>Microsoft Office PowerPoint</Application>
  <PresentationFormat>Bildspel på skärmen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 3</vt:lpstr>
      <vt:lpstr>Fasett</vt:lpstr>
      <vt:lpstr>SFOGs nya kursprogram för ST-läkare </vt:lpstr>
      <vt:lpstr>Olika aktörer</vt:lpstr>
      <vt:lpstr>Hur regleras ST-utbildningen?</vt:lpstr>
      <vt:lpstr>Från Socialstyrelsens hemsida</vt:lpstr>
      <vt:lpstr>Nya föreskrifter från 1/5 2015</vt:lpstr>
      <vt:lpstr>KUST-projektet</vt:lpstr>
      <vt:lpstr>Kursämnen</vt:lpstr>
      <vt:lpstr>Hur fungerade kurserna förut?</vt:lpstr>
      <vt:lpstr>De nya ST-kursprogrammet</vt:lpstr>
      <vt:lpstr>Hur fungerar det nya kursprogrammet?</vt:lpstr>
      <vt:lpstr>Det finns 11 kurser i SFOGs ST-kursprogram</vt:lpstr>
      <vt:lpstr>Övriga kursämnen </vt:lpstr>
      <vt:lpstr>Kursutvärderingar</vt:lpstr>
      <vt:lpstr>Utdrag ur handlingsplan för ST-kursprogrammet</vt:lpstr>
      <vt:lpstr>Vad  tycker ni? Erfarenheter? Förslag?</vt:lpstr>
      <vt:lpstr>ST-tentan</vt:lpstr>
      <vt:lpstr>ST-arbetet inför ST-tentan</vt:lpstr>
      <vt:lpstr>Praktiskt viktigt</vt:lpstr>
      <vt:lpstr>Tack för uppmärksamheten!</vt:lpstr>
      <vt:lpstr>Det är samma sak med journaler… </vt:lpstr>
      <vt:lpstr>Kurserna svarar mot delmål i målbeskrivningen</vt:lpstr>
      <vt:lpstr>Kurserna svarar mot delmål i målbeskrivningen forts</vt:lpstr>
      <vt:lpstr>De svarar mot andra delmål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Windows User</dc:creator>
  <cp:lastModifiedBy>Lovisa Högberg</cp:lastModifiedBy>
  <cp:revision>161</cp:revision>
  <dcterms:created xsi:type="dcterms:W3CDTF">2009-04-19T14:28:14Z</dcterms:created>
  <dcterms:modified xsi:type="dcterms:W3CDTF">2017-04-25T05:12:41Z</dcterms:modified>
</cp:coreProperties>
</file>